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0" r:id="rId6"/>
    <p:sldId id="259" r:id="rId7"/>
    <p:sldId id="268" r:id="rId8"/>
    <p:sldId id="261" r:id="rId9"/>
    <p:sldId id="262" r:id="rId10"/>
    <p:sldId id="263" r:id="rId11"/>
    <p:sldId id="264" r:id="rId12"/>
    <p:sldId id="26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6A74-C3D0-8E41-973D-B7BDE042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EA948-EC6C-960C-79C7-BC6EA3E9B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A6C19-9417-858E-5CAF-666E773A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901C6-E970-C206-C33D-BBB0CD52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8588C-1935-7365-3B7D-BEB4A16C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4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0E90-FCC7-0EF3-89B6-112D3AED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638BC-8739-5FD0-C2D0-49F460539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2942F-BC78-76FA-2038-4DB8A988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D388B-F381-5F47-9363-4D3AE483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BD2A4-8317-4669-3CED-043CEF54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221FD-3F4F-47BD-EDEE-5135D3DC8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E6CE7-807F-D23B-CF87-9BA2DE560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A59C6-B7F5-B80B-0188-F93A3B3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1D6B-1A1E-06B3-45FA-A6DA7EC4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3A7E0-6164-2E61-163B-83AEEB09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11A3-2CEB-D756-5D48-9D749A47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8D859-EE8F-1F88-C0C7-63FF247BF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1A097-917C-180B-561B-6ED5F96C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3012-CC96-AF47-9CC1-40B9060E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25EE8-D370-BEEE-61EE-5BFBE3F9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0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8325-8542-0507-143C-A39CF75B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D4AE5-4B7E-8A91-8BD2-973058A5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3AEB6-C655-89BA-BFC8-8F13113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B30A3-1249-ED9B-AF59-C65A5B04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26CB3-2760-A0B1-46BF-9918FD0C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5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2D29-747F-CA43-FE37-28655F71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A441A-2D7F-03C4-1B47-46A2873A1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B90A7-A764-823C-54D7-D0E0D7776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9DE9F-1CAC-6074-763C-64E68674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797F-48E8-8FD9-A33D-58576560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9A97F-E08D-3010-0D2E-DE8EEEAD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9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5659-72AA-4D8C-1233-1ABCA751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3DAA2-E3E5-B550-9331-3EE710DDA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00C10-7ED2-B4FA-12FB-DB4766A7B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5822C-22CF-9ADA-36BF-5639021D9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AAB51-9DC5-4751-6385-FA7DD4B04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30428-97FD-4946-AC01-7AE04CD6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D85D78-676F-723E-D583-A6631C08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7FF06E-14FE-E1EA-8912-7C47653C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4830-DFB9-77DE-60D0-CFE946E2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A60C6-D8AA-80CD-9922-8D23C1C4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0F3BF-A04B-3464-1BFE-11FC3FBE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5796E-EA3D-6320-9FF8-77479BB7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2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3A922-C56F-916F-FB7F-3B469747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7F4699-E5B0-31AB-1F90-E482C849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A03AA-3531-B985-8038-8107F8C2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27E8-CC01-8839-C3A3-B4C25C53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3C03-B19D-CDFF-C5EE-0A9B8408A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48B96-D55C-5AEE-795D-ADEB3748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651B9-F1CD-C3DD-480E-FDE13F22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6B3FE-BF74-EB37-C458-F8F756D9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FF35D-B000-11D8-5A01-3C66EC79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0BF2-E35A-781E-A6DA-D0AD52EF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6DC45-4ED2-7A57-8B2C-53E25AD4E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135DD-08AA-1AE6-1432-AC0C1748D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0C617-1930-8A17-0CFF-3B9A2939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E702E-86C3-0A2A-614A-682BB9A6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DCD7C-104F-02A6-CFF9-D90BEED0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9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CD434-C006-B293-7F4C-565ADD3B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0E2CC-A09D-E8F5-9418-D5B4C8203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63BC-DECA-C1C0-FBFD-9BB4A5B8B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E3756-066C-40BE-9272-A1CFA93D7965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12A6B-8ADE-B040-95DD-8D13336FE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1E874-8C02-1BAE-01C8-79E8D83EF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BAA1-8AE5-41F6-8A0D-C37150E4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0D1C-352B-8D94-4C7B-8C75B5D3B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117" y="1362269"/>
            <a:ext cx="10916818" cy="214769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ĐỘNG NĂNG VÀ THẾ NĂNG.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LUẬT BẢO TOÀN CƠ NĂNG</a:t>
            </a:r>
          </a:p>
        </p:txBody>
      </p:sp>
    </p:spTree>
    <p:extLst>
      <p:ext uri="{BB962C8B-B14F-4D97-AF65-F5344CB8AC3E}">
        <p14:creationId xmlns:p14="http://schemas.microsoft.com/office/powerpoint/2010/main" val="320212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EA14-5E2E-2D59-FAEC-31FE36A0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3" y="1532068"/>
            <a:ext cx="1163527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60kg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2m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17.6).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= 9.8 m/s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chiều dương hướng lên và gốc thế năng lần lượt tại các vị trí A</a:t>
            </a:r>
            <a:r>
              <a:rPr lang="vi-V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vi-V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A</a:t>
            </a:r>
            <a:r>
              <a:rPr lang="vi-V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thế năng trọng trường của vận động viên tại các vị trí A</a:t>
            </a:r>
            <a:r>
              <a:rPr lang="vi-V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vi-V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A</a:t>
            </a:r>
            <a:r>
              <a:rPr lang="vi-V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độ biến thiên thế năng từ khi vận động viên này giậm nhảy đến khi chạm mặt nước.</a:t>
            </a:r>
            <a:endParaRPr lang="vi-VN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22F7EB-5853-DF4E-8070-66BF2D4220E9}"/>
              </a:ext>
            </a:extLst>
          </p:cNvPr>
          <p:cNvSpPr txBox="1">
            <a:spLocks/>
          </p:cNvSpPr>
          <p:nvPr/>
        </p:nvSpPr>
        <p:spPr>
          <a:xfrm>
            <a:off x="447869" y="206505"/>
            <a:ext cx="10905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THẾ NĂNG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9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1F11-A037-2346-C749-FE72F348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0" y="290480"/>
            <a:ext cx="10627570" cy="1325563"/>
          </a:xfrm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3. CƠ NĂNG</a:t>
            </a:r>
            <a:br>
              <a:rPr lang="en-US" sz="3200" b="1" dirty="0">
                <a:solidFill>
                  <a:srgbClr val="FF0000"/>
                </a:solidFill>
              </a:rPr>
            </a:br>
            <a:br>
              <a:rPr lang="vi-VN" sz="3200" b="1" dirty="0">
                <a:solidFill>
                  <a:srgbClr val="FF0000"/>
                </a:solidFill>
              </a:rPr>
            </a:br>
            <a:r>
              <a:rPr lang="vi-VN" sz="3200" b="1" dirty="0">
                <a:solidFill>
                  <a:srgbClr val="0070C0"/>
                </a:solidFill>
              </a:rPr>
              <a:t>a. Quá trình chuyển hoá giữa động năng và thế năng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5D785-81CD-37C3-FCE7-F5ACA47BD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17.7,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17.7a)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17.7b)</a:t>
            </a:r>
          </a:p>
        </p:txBody>
      </p:sp>
      <p:pic>
        <p:nvPicPr>
          <p:cNvPr id="7" name="Picture 6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6334AD5E-F845-0F36-6114-248DE456F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76" y="3085312"/>
            <a:ext cx="6400000" cy="3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1F11-A037-2346-C749-FE72F348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0" y="290480"/>
            <a:ext cx="10627570" cy="1325563"/>
          </a:xfrm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3. CƠ NĂNG</a:t>
            </a:r>
            <a:br>
              <a:rPr lang="en-US" sz="3200" b="1" dirty="0">
                <a:solidFill>
                  <a:srgbClr val="FF0000"/>
                </a:solidFill>
              </a:rPr>
            </a:br>
            <a:br>
              <a:rPr lang="vi-VN" sz="3200" b="1" dirty="0">
                <a:solidFill>
                  <a:srgbClr val="FF0000"/>
                </a:solidFill>
              </a:rPr>
            </a:br>
            <a:r>
              <a:rPr lang="vi-VN" sz="3200" b="1" dirty="0">
                <a:solidFill>
                  <a:srgbClr val="0070C0"/>
                </a:solidFill>
              </a:rPr>
              <a:t>a. Quá trình chuyển hoá giữa động năng và thế năng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8AD19-23CF-526F-91B8-67FDDB3D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02" y="2264163"/>
            <a:ext cx="10450286" cy="10948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Trong quá trình vật chuyển động, động năng và thế năng của vật có thể chuyển hoá qua lại với nhau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945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8C68FC-CC19-7401-20A8-10D8644D883C}"/>
              </a:ext>
            </a:extLst>
          </p:cNvPr>
          <p:cNvSpPr txBox="1"/>
          <p:nvPr/>
        </p:nvSpPr>
        <p:spPr>
          <a:xfrm>
            <a:off x="4590661" y="2258008"/>
            <a:ext cx="2351315" cy="5784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189B2-FD4A-899E-0978-18FBA8C3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0" y="16949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>
                <a:latin typeface="+mj-lt"/>
              </a:rPr>
              <a:t>Tổng động năng và thế năng được gọi là cơ năng của vật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W =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W</a:t>
            </a:r>
            <a:r>
              <a:rPr lang="en-US" sz="3200" b="1" baseline="-250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+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W</a:t>
            </a:r>
            <a:r>
              <a:rPr lang="en-US" sz="3200" b="1" baseline="-25000" dirty="0" err="1">
                <a:solidFill>
                  <a:srgbClr val="FF0000"/>
                </a:solidFill>
                <a:latin typeface="+mj-lt"/>
              </a:rPr>
              <a:t>đ</a:t>
            </a:r>
            <a:endParaRPr lang="vi-VN" sz="3200" b="1" baseline="-25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3200" dirty="0">
                <a:latin typeface="+mj-lt"/>
              </a:rPr>
              <a:t>Trong hệ SI, đơn vị của cơ năng là Jun (J)</a:t>
            </a:r>
          </a:p>
          <a:p>
            <a:pPr marL="0" indent="0">
              <a:buNone/>
            </a:pPr>
            <a:r>
              <a:rPr lang="vi-VN" sz="3200" dirty="0">
                <a:latin typeface="+mj-lt"/>
              </a:rPr>
              <a:t>Khi một vật chuyển động chỉ chịu tác dụng của lực bảo toàn thì cơ năng của vật được bảo toàn</a:t>
            </a:r>
          </a:p>
          <a:p>
            <a:pPr marL="0" indent="0">
              <a:buNone/>
            </a:pPr>
            <a:r>
              <a:rPr lang="vi-VN" sz="3200" b="1" dirty="0">
                <a:solidFill>
                  <a:srgbClr val="C00000"/>
                </a:solidFill>
                <a:latin typeface="+mj-lt"/>
              </a:rPr>
              <a:t>Hệ quả: </a:t>
            </a:r>
            <a:r>
              <a:rPr lang="vi-VN" sz="3200" dirty="0">
                <a:latin typeface="+mj-lt"/>
              </a:rPr>
              <a:t>Trong trường trọng lực, tại vị trí vật có động năng cực đại thì thế năng cực tiểu và ngược lại</a:t>
            </a:r>
            <a:endParaRPr lang="en-US" sz="3200" dirty="0"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B25EB0-5005-258C-629D-BF2E0B3D1DB7}"/>
              </a:ext>
            </a:extLst>
          </p:cNvPr>
          <p:cNvSpPr txBox="1">
            <a:spLocks/>
          </p:cNvSpPr>
          <p:nvPr/>
        </p:nvSpPr>
        <p:spPr>
          <a:xfrm>
            <a:off x="475860" y="290480"/>
            <a:ext cx="106275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>
                <a:solidFill>
                  <a:srgbClr val="FF0000"/>
                </a:solidFill>
              </a:rPr>
              <a:t>3. CƠ NĂNG</a:t>
            </a:r>
            <a:br>
              <a:rPr lang="en-US" sz="3200" b="1" dirty="0">
                <a:solidFill>
                  <a:srgbClr val="FF0000"/>
                </a:solidFill>
              </a:rPr>
            </a:br>
            <a:br>
              <a:rPr lang="vi-VN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7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1F2D4-CD46-8A44-45A6-D5803BBF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0" y="1825625"/>
            <a:ext cx="10877940" cy="1775991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Một thiết bị được thả không vận tốc đầu xuống bề mặt của Mặt Trăng, biết rằng gia tốc rơi tự do tại bề mặt của Mặt Trăng là 1,62 m/s</a:t>
            </a:r>
            <a:r>
              <a:rPr lang="vi-VN" baseline="30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. Muốn thiết bị được an toàn thì tốc độ khi tiếp đất của thiết bị đó phải nhỏ hơn 2 m/s. Xác định độ cao cần thiết để thả thiết bị được an toàn.</a:t>
            </a:r>
            <a:endParaRPr lang="en-US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48DCD4-A797-CB72-805F-CF57B6AA4A0C}"/>
              </a:ext>
            </a:extLst>
          </p:cNvPr>
          <p:cNvSpPr txBox="1">
            <a:spLocks/>
          </p:cNvSpPr>
          <p:nvPr/>
        </p:nvSpPr>
        <p:spPr>
          <a:xfrm>
            <a:off x="475860" y="290480"/>
            <a:ext cx="106275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>
                <a:solidFill>
                  <a:srgbClr val="FF0000"/>
                </a:solidFill>
              </a:rPr>
              <a:t>3. CƠ NĂNG</a:t>
            </a:r>
            <a:br>
              <a:rPr lang="en-US" sz="3200" b="1" dirty="0">
                <a:solidFill>
                  <a:srgbClr val="FF0000"/>
                </a:solidFill>
              </a:rPr>
            </a:br>
            <a:br>
              <a:rPr lang="vi-VN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46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E9BD-F210-D956-B886-23AF2180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77" y="225420"/>
            <a:ext cx="836178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6BF51-D073-696E-5429-398152F7E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46" y="1550983"/>
            <a:ext cx="3136641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FE4315F-E301-6231-7214-973D82BFE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69" y="1550983"/>
            <a:ext cx="5028571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085213-DBC1-1FC4-B1EB-E50AE715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28" y="243828"/>
            <a:ext cx="11092543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ĐỘNG NĂNG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F25ED-93EA-E42A-896B-E6111EC31A10}"/>
              </a:ext>
            </a:extLst>
          </p:cNvPr>
          <p:cNvSpPr txBox="1"/>
          <p:nvPr/>
        </p:nvSpPr>
        <p:spPr>
          <a:xfrm>
            <a:off x="326572" y="1569391"/>
            <a:ext cx="10655558" cy="95410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17.2,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ABC59EC1-654A-DBEF-C75F-6046F59EF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59" y="2611124"/>
            <a:ext cx="7485783" cy="40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7E9E-3AD0-3264-A982-42F57C2C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28" y="232605"/>
            <a:ext cx="11092543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ĐỘNG NĂNG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9604B-06C3-ED39-B8D7-1EF5FE6B673F}"/>
              </a:ext>
            </a:extLst>
          </p:cNvPr>
          <p:cNvSpPr/>
          <p:nvPr/>
        </p:nvSpPr>
        <p:spPr>
          <a:xfrm>
            <a:off x="4655976" y="2192694"/>
            <a:ext cx="2444620" cy="933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5E811-D6B3-9114-A01E-8E2BA9D79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728" y="1569391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v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Jun (J)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5E811-D6B3-9114-A01E-8E2BA9D79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728" y="1569391"/>
                <a:ext cx="10515600" cy="4351338"/>
              </a:xfrm>
              <a:blipFill>
                <a:blip r:embed="rId2"/>
                <a:stretch>
                  <a:fillRect l="-1159" t="-336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20D0CC-F0E4-B70E-B5FB-EB2586B75CB1}"/>
              </a:ext>
            </a:extLst>
          </p:cNvPr>
          <p:cNvSpPr txBox="1"/>
          <p:nvPr/>
        </p:nvSpPr>
        <p:spPr>
          <a:xfrm>
            <a:off x="549728" y="1561909"/>
            <a:ext cx="10515600" cy="1649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9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6F147-2BF7-D97B-0CC8-629BD8B327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6F147-2BF7-D97B-0CC8-629BD8B32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C8AAC417-4797-651C-A384-8DAD2DA3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28" y="243828"/>
            <a:ext cx="11092543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ĐỘNG NĂNG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BDA86-BDFC-DDC8-6DA0-8E35D834E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553C96-B833-F295-D775-D385EDC26875}"/>
              </a:ext>
            </a:extLst>
          </p:cNvPr>
          <p:cNvSpPr txBox="1">
            <a:spLocks/>
          </p:cNvSpPr>
          <p:nvPr/>
        </p:nvSpPr>
        <p:spPr>
          <a:xfrm>
            <a:off x="549728" y="243828"/>
            <a:ext cx="11092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ĐỘNG NĂNG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804C9D-C7B1-D90D-22EC-6B9F32EF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9" y="206505"/>
            <a:ext cx="10905931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THẾ NĂNG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29D39-2C13-08C5-CBA9-241289B56138}"/>
              </a:ext>
            </a:extLst>
          </p:cNvPr>
          <p:cNvSpPr txBox="1"/>
          <p:nvPr/>
        </p:nvSpPr>
        <p:spPr>
          <a:xfrm>
            <a:off x="447869" y="1532068"/>
            <a:ext cx="985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17.5,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EAEE14FF-7C28-CE2A-486D-CE9230D5B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36" y="2857631"/>
            <a:ext cx="3846727" cy="366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5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3F0DB5-3674-AD01-622B-C01A0643757B}"/>
              </a:ext>
            </a:extLst>
          </p:cNvPr>
          <p:cNvSpPr txBox="1"/>
          <p:nvPr/>
        </p:nvSpPr>
        <p:spPr>
          <a:xfrm>
            <a:off x="4823927" y="3041780"/>
            <a:ext cx="2724538" cy="8117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DEF36-EC40-0EB7-9814-2ECDA32C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9" y="206505"/>
            <a:ext cx="10905931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THẾ NĂNG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8C67-F90A-1A20-2BB2-F272E28B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825625"/>
            <a:ext cx="1076597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sz="28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mgh</a:t>
            </a:r>
          </a:p>
          <a:p>
            <a:pPr marL="0" indent="0" algn="ctr">
              <a:buNone/>
            </a:pPr>
            <a:endParaRPr lang="pt-BR" sz="28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hệ đơn vị SI, thế năng có đơn vị là Jun (J)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61FB-D863-1141-210C-0D717FF7D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33" y="1532068"/>
            <a:ext cx="1110109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&gt; 0,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&lt; 0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ED1003-9144-DA5F-9F27-E7155D5BA10A}"/>
              </a:ext>
            </a:extLst>
          </p:cNvPr>
          <p:cNvSpPr txBox="1">
            <a:spLocks/>
          </p:cNvSpPr>
          <p:nvPr/>
        </p:nvSpPr>
        <p:spPr>
          <a:xfrm>
            <a:off x="447869" y="206505"/>
            <a:ext cx="10905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THẾ NĂNG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907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BÀI 17: ĐỘNG NĂNG VÀ THẾ NĂNG. ĐỊNH LUẬT BẢO TOÀN CƠ NĂNG</vt:lpstr>
      <vt:lpstr>Nội dung bài học</vt:lpstr>
      <vt:lpstr>1. ĐỘNG NĂNG  a. Mối liên hệ giữa động năng và công</vt:lpstr>
      <vt:lpstr>1. ĐỘNG NĂNG  a. Mối liên hệ giữa động năng và công</vt:lpstr>
      <vt:lpstr>1. ĐỘNG NĂNG  a. Mối liên hệ giữa động năng và công</vt:lpstr>
      <vt:lpstr>PowerPoint Presentation</vt:lpstr>
      <vt:lpstr>2. THẾ NĂNG  a. Thế năng trong trường trọng lực đều</vt:lpstr>
      <vt:lpstr>2. THẾ NĂNG  a. Thế năng trong trường trọng lực đều</vt:lpstr>
      <vt:lpstr>PowerPoint Presentation</vt:lpstr>
      <vt:lpstr>PowerPoint Presentation</vt:lpstr>
      <vt:lpstr>3. CƠ NĂNG  a. Quá trình chuyển hoá giữa động năng và thế năng</vt:lpstr>
      <vt:lpstr>3. CƠ NĂNG  a. Quá trình chuyển hoá giữa động năng và thế năng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17: ĐỘNG NĂNG VÀ THẾ NĂNG. ĐỊNH LUẬT BẢO TOÀN CƠ NĂNG</dc:title>
  <dc:creator>Nguyễn Thanh Thái</dc:creator>
  <cp:lastModifiedBy>Nguyễn Thanh Thái</cp:lastModifiedBy>
  <cp:revision>4</cp:revision>
  <dcterms:created xsi:type="dcterms:W3CDTF">2023-02-23T09:26:22Z</dcterms:created>
  <dcterms:modified xsi:type="dcterms:W3CDTF">2023-02-26T14:47:58Z</dcterms:modified>
</cp:coreProperties>
</file>